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852" y="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89AC-DB28-4302-A66C-3196D757DADC}" type="datetimeFigureOut">
              <a:rPr lang="it-IT" smtClean="0"/>
              <a:t>30/11/2014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B8D-8954-4FE1-9CFA-77A045C67C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042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89AC-DB28-4302-A66C-3196D757DADC}" type="datetimeFigureOut">
              <a:rPr lang="it-IT" smtClean="0"/>
              <a:t>30/11/2014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B8D-8954-4FE1-9CFA-77A045C67C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621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89AC-DB28-4302-A66C-3196D757DADC}" type="datetimeFigureOut">
              <a:rPr lang="it-IT" smtClean="0"/>
              <a:t>30/11/2014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B8D-8954-4FE1-9CFA-77A045C67C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721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89AC-DB28-4302-A66C-3196D757DADC}" type="datetimeFigureOut">
              <a:rPr lang="it-IT" smtClean="0"/>
              <a:t>30/11/2014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B8D-8954-4FE1-9CFA-77A045C67C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066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89AC-DB28-4302-A66C-3196D757DADC}" type="datetimeFigureOut">
              <a:rPr lang="it-IT" smtClean="0"/>
              <a:t>30/11/2014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B8D-8954-4FE1-9CFA-77A045C67C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7309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89AC-DB28-4302-A66C-3196D757DADC}" type="datetimeFigureOut">
              <a:rPr lang="it-IT" smtClean="0"/>
              <a:t>30/11/2014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B8D-8954-4FE1-9CFA-77A045C67C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767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89AC-DB28-4302-A66C-3196D757DADC}" type="datetimeFigureOut">
              <a:rPr lang="it-IT" smtClean="0"/>
              <a:t>30/11/2014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B8D-8954-4FE1-9CFA-77A045C67C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0879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89AC-DB28-4302-A66C-3196D757DADC}" type="datetimeFigureOut">
              <a:rPr lang="it-IT" smtClean="0"/>
              <a:t>30/11/2014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B8D-8954-4FE1-9CFA-77A045C67C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83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89AC-DB28-4302-A66C-3196D757DADC}" type="datetimeFigureOut">
              <a:rPr lang="it-IT" smtClean="0"/>
              <a:t>30/11/2014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B8D-8954-4FE1-9CFA-77A045C67C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02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89AC-DB28-4302-A66C-3196D757DADC}" type="datetimeFigureOut">
              <a:rPr lang="it-IT" smtClean="0"/>
              <a:t>30/11/2014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B8D-8954-4FE1-9CFA-77A045C67C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372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689AC-DB28-4302-A66C-3196D757DADC}" type="datetimeFigureOut">
              <a:rPr lang="it-IT" smtClean="0"/>
              <a:t>30/11/2014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2B8D-8954-4FE1-9CFA-77A045C67C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339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689AC-DB28-4302-A66C-3196D757DADC}" type="datetimeFigureOut">
              <a:rPr lang="it-IT" smtClean="0"/>
              <a:t>30/11/2014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82B8D-8954-4FE1-9CFA-77A045C67CF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26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mailto:franceantodz@gmail.com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http://www.peppecau.it/stemmi/reppublica_italiana/stemma-della-repubblica-italiana-colori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jpeg"/><Relationship Id="rId14" Type="http://schemas.openxmlformats.org/officeDocument/2006/relationships/hyperlink" Target="mailto:paolageri@gmail.co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3.gif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ttangolo 58"/>
          <p:cNvSpPr/>
          <p:nvPr/>
        </p:nvSpPr>
        <p:spPr>
          <a:xfrm>
            <a:off x="-150321" y="-20638"/>
            <a:ext cx="9144000" cy="685800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b="1" dirty="0">
                <a:solidFill>
                  <a:srgbClr val="002060"/>
                </a:solidFill>
                <a:latin typeface="Viner Hand ITC" pitchFamily="66" charset="0"/>
              </a:rPr>
              <a:t>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b="1" dirty="0" err="1">
                <a:solidFill>
                  <a:srgbClr val="002060"/>
                </a:solidFill>
                <a:latin typeface="Viner Hand ITC" pitchFamily="66" charset="0"/>
              </a:rPr>
              <a:t>Prenotazionie</a:t>
            </a:r>
            <a:r>
              <a:rPr lang="it-IT" b="1" dirty="0">
                <a:solidFill>
                  <a:srgbClr val="002060"/>
                </a:solidFill>
                <a:latin typeface="Viner Hand ITC" pitchFamily="66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b="1" dirty="0">
                <a:solidFill>
                  <a:srgbClr val="002060"/>
                </a:solidFill>
                <a:latin typeface="Viner Hand ITC" pitchFamily="66" charset="0"/>
              </a:rPr>
              <a:t>Prenotazioni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b="1" dirty="0">
              <a:solidFill>
                <a:srgbClr val="002060"/>
              </a:solidFill>
              <a:latin typeface="Viner Hand ITC" pitchFamily="66" charset="0"/>
            </a:endParaRPr>
          </a:p>
        </p:txBody>
      </p:sp>
      <p:pic>
        <p:nvPicPr>
          <p:cNvPr id="2051" name="Immagine 30" descr="1D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718" y="2857500"/>
            <a:ext cx="3771883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749" y="0"/>
            <a:ext cx="333115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656" y="285750"/>
            <a:ext cx="333115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6782" y="0"/>
            <a:ext cx="3135126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6719" y="260350"/>
            <a:ext cx="333115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6031" y="0"/>
            <a:ext cx="3069782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717" y="6597650"/>
            <a:ext cx="371488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2064" y="6597650"/>
            <a:ext cx="371488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749" y="260350"/>
            <a:ext cx="333115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529" y="4868866"/>
            <a:ext cx="3605047" cy="209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4" name="CasellaDiTesto 11"/>
          <p:cNvSpPr txBox="1">
            <a:spLocks noChangeArrowheads="1"/>
          </p:cNvSpPr>
          <p:nvPr/>
        </p:nvSpPr>
        <p:spPr bwMode="auto">
          <a:xfrm>
            <a:off x="6392597" y="3944941"/>
            <a:ext cx="2642959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700" b="1" dirty="0">
                <a:solidFill>
                  <a:srgbClr val="1F497D">
                    <a:lumMod val="75000"/>
                  </a:srgbClr>
                </a:solidFill>
                <a:latin typeface="Viner Hand ITC" pitchFamily="66" charset="0"/>
                <a:cs typeface="Arial" charset="0"/>
              </a:rPr>
              <a:t>Antico  Egitto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800" b="1" dirty="0">
              <a:solidFill>
                <a:srgbClr val="1F497D">
                  <a:lumMod val="75000"/>
                </a:srgbClr>
              </a:solidFill>
              <a:latin typeface="Viner Hand ITC" pitchFamily="66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b="1" dirty="0">
                <a:solidFill>
                  <a:srgbClr val="1F497D">
                    <a:lumMod val="75000"/>
                  </a:srgbClr>
                </a:solidFill>
                <a:latin typeface="Viner Hand ITC" pitchFamily="66" charset="0"/>
                <a:cs typeface="Arial" charset="0"/>
              </a:rPr>
              <a:t>Laboratori  di  Storia</a:t>
            </a:r>
          </a:p>
        </p:txBody>
      </p:sp>
      <p:sp>
        <p:nvSpPr>
          <p:cNvPr id="2062" name="CasellaDiTesto 25"/>
          <p:cNvSpPr txBox="1">
            <a:spLocks noChangeArrowheads="1"/>
          </p:cNvSpPr>
          <p:nvPr/>
        </p:nvSpPr>
        <p:spPr bwMode="auto">
          <a:xfrm>
            <a:off x="6430136" y="2315369"/>
            <a:ext cx="2517832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</a:pPr>
            <a:endParaRPr lang="it-IT" sz="1200" dirty="0">
              <a:solidFill>
                <a:prstClr val="black"/>
              </a:solidFill>
              <a:latin typeface="Viner Hand ITC" pitchFamily="66" charset="0"/>
            </a:endParaRPr>
          </a:p>
          <a:p>
            <a:pPr algn="ctr" eaLnBrk="1" fontAlgn="base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sz="1200" dirty="0">
                <a:solidFill>
                  <a:prstClr val="black"/>
                </a:solidFill>
                <a:latin typeface="Viner Hand ITC" pitchFamily="66" charset="0"/>
              </a:rPr>
              <a:t>7° CIRCOLO  DIDATTICO</a:t>
            </a:r>
          </a:p>
          <a:p>
            <a:pPr algn="ctr" eaLnBrk="1" fontAlgn="base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</a:pPr>
            <a:endParaRPr lang="it-IT" sz="1200" dirty="0">
              <a:solidFill>
                <a:prstClr val="black"/>
              </a:solidFill>
              <a:latin typeface="Viner Hand ITC" pitchFamily="66" charset="0"/>
            </a:endParaRPr>
          </a:p>
          <a:p>
            <a:pPr algn="ctr" eaLnBrk="1" fontAlgn="base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sz="1200" dirty="0">
                <a:solidFill>
                  <a:prstClr val="black"/>
                </a:solidFill>
                <a:latin typeface="Viner Hand ITC" pitchFamily="66" charset="0"/>
              </a:rPr>
              <a:t>   «G. CARDUCCI»</a:t>
            </a:r>
          </a:p>
        </p:txBody>
      </p:sp>
      <p:pic>
        <p:nvPicPr>
          <p:cNvPr id="2063" name="Immagine 6" descr="colonna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781" y="107950"/>
            <a:ext cx="1356932" cy="675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magine 7" descr="colonna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620" y="160660"/>
            <a:ext cx="1358323" cy="675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5" name="Immagine 3" descr="colonna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8466" y="106366"/>
            <a:ext cx="1356932" cy="675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Immagine 18" descr="faraone faraona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67" y="5426496"/>
            <a:ext cx="1901930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CasellaDiTesto 39"/>
          <p:cNvSpPr txBox="1">
            <a:spLocks noChangeArrowheads="1"/>
          </p:cNvSpPr>
          <p:nvPr/>
        </p:nvSpPr>
        <p:spPr bwMode="auto">
          <a:xfrm>
            <a:off x="392687" y="733425"/>
            <a:ext cx="2000641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b="1" dirty="0">
                <a:solidFill>
                  <a:srgbClr val="002060"/>
                </a:solidFill>
                <a:latin typeface="Viner Hand ITC" pitchFamily="66" charset="0"/>
              </a:rPr>
              <a:t>Informazioni </a:t>
            </a:r>
          </a:p>
        </p:txBody>
      </p:sp>
      <p:sp>
        <p:nvSpPr>
          <p:cNvPr id="2069" name="CasellaDiTesto 45"/>
          <p:cNvSpPr txBox="1">
            <a:spLocks noChangeArrowheads="1"/>
          </p:cNvSpPr>
          <p:nvPr/>
        </p:nvSpPr>
        <p:spPr bwMode="auto">
          <a:xfrm>
            <a:off x="-41781" y="3431779"/>
            <a:ext cx="2869578" cy="3160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12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it-IT" sz="12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12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Compilare </a:t>
            </a:r>
            <a:r>
              <a:rPr lang="it-IT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il modulo </a:t>
            </a:r>
            <a:r>
              <a:rPr lang="it-IT" sz="12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allegato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2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e </a:t>
            </a:r>
            <a:r>
              <a:rPr lang="it-IT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faxare</a:t>
            </a:r>
            <a:r>
              <a:rPr lang="it-IT" sz="12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12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Direzione 7° Circolo didattico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“G. Carducci” – Livorno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12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fax 0586/503979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5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12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(tel. 0586/502356)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12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12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1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</a:pPr>
            <a:endParaRPr lang="it-IT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</a:pPr>
            <a:endParaRPr lang="it-IT" sz="1400" dirty="0">
              <a:solidFill>
                <a:prstClr val="black"/>
              </a:solidFill>
              <a:latin typeface="Viner Hand ITC" pitchFamily="66" charset="0"/>
            </a:endParaRPr>
          </a:p>
          <a:p>
            <a:pPr algn="ctr" eaLnBrk="1" fontAlgn="base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</a:pPr>
            <a:endParaRPr lang="it-IT" dirty="0">
              <a:solidFill>
                <a:prstClr val="black"/>
              </a:solidFill>
              <a:latin typeface="Viner Hand ITC" pitchFamily="66" charset="0"/>
            </a:endParaRPr>
          </a:p>
          <a:p>
            <a:pPr algn="ctr" eaLnBrk="1" fontAlgn="base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</a:pPr>
            <a:endParaRPr lang="it-IT" dirty="0">
              <a:solidFill>
                <a:prstClr val="black"/>
              </a:solidFill>
              <a:latin typeface="Viner Hand ITC" pitchFamily="66" charset="0"/>
            </a:endParaRPr>
          </a:p>
        </p:txBody>
      </p:sp>
      <p:sp>
        <p:nvSpPr>
          <p:cNvPr id="2074" name="CasellaDiTesto 61"/>
          <p:cNvSpPr txBox="1">
            <a:spLocks noChangeArrowheads="1"/>
          </p:cNvSpPr>
          <p:nvPr/>
        </p:nvSpPr>
        <p:spPr bwMode="auto">
          <a:xfrm>
            <a:off x="3194908" y="1785941"/>
            <a:ext cx="26443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2000" b="1" dirty="0">
                <a:solidFill>
                  <a:srgbClr val="1F497D">
                    <a:lumMod val="75000"/>
                  </a:srgbClr>
                </a:solidFill>
                <a:latin typeface="Viner Hand ITC" pitchFamily="66" charset="0"/>
                <a:cs typeface="Arial" charset="0"/>
              </a:rPr>
              <a:t>Antico Egitto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800" b="1" dirty="0">
              <a:solidFill>
                <a:srgbClr val="1F497D">
                  <a:lumMod val="75000"/>
                </a:srgbClr>
              </a:solidFill>
              <a:latin typeface="Viner Hand ITC" pitchFamily="66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400" b="1" dirty="0">
                <a:solidFill>
                  <a:srgbClr val="1F497D">
                    <a:lumMod val="75000"/>
                  </a:srgbClr>
                </a:solidFill>
                <a:latin typeface="Viner Hand ITC" pitchFamily="66" charset="0"/>
                <a:cs typeface="Arial" charset="0"/>
              </a:rPr>
              <a:t>Laboratori  di  Storia</a:t>
            </a:r>
          </a:p>
        </p:txBody>
      </p:sp>
      <p:pic>
        <p:nvPicPr>
          <p:cNvPr id="2071" name="Immagine 62" descr="decoro.gif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065" y="1153647"/>
            <a:ext cx="1024039" cy="169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2" name="Immagine 31" descr="decoro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346" y="2714625"/>
            <a:ext cx="2754183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3" name="Immagine 33" descr="cobra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361" y="785813"/>
            <a:ext cx="78273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5" name="CasellaDiTesto 31"/>
          <p:cNvSpPr txBox="1">
            <a:spLocks noChangeArrowheads="1"/>
          </p:cNvSpPr>
          <p:nvPr/>
        </p:nvSpPr>
        <p:spPr bwMode="auto">
          <a:xfrm>
            <a:off x="595047" y="3223696"/>
            <a:ext cx="16753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b="1" dirty="0">
                <a:solidFill>
                  <a:srgbClr val="002060"/>
                </a:solidFill>
                <a:latin typeface="Viner Hand ITC" pitchFamily="66" charset="0"/>
              </a:rPr>
              <a:t>Prenotazioni</a:t>
            </a:r>
          </a:p>
        </p:txBody>
      </p:sp>
      <p:pic>
        <p:nvPicPr>
          <p:cNvPr id="2076" name="Immagine 44" descr="decoro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299" y="3567424"/>
            <a:ext cx="995553" cy="22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7" name="TextBox 3"/>
          <p:cNvSpPr txBox="1">
            <a:spLocks noChangeArrowheads="1"/>
          </p:cNvSpPr>
          <p:nvPr/>
        </p:nvSpPr>
        <p:spPr bwMode="auto">
          <a:xfrm>
            <a:off x="6988722" y="785814"/>
            <a:ext cx="16989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1200" dirty="0">
                <a:solidFill>
                  <a:prstClr val="black"/>
                </a:solidFill>
                <a:latin typeface="Viner Hand ITC" pitchFamily="66" charset="0"/>
              </a:rPr>
              <a:t>Comune </a:t>
            </a:r>
            <a:r>
              <a:rPr lang="it-IT" sz="1200" dirty="0" smtClean="0">
                <a:solidFill>
                  <a:prstClr val="black"/>
                </a:solidFill>
                <a:latin typeface="Viner Hand ITC" pitchFamily="66" charset="0"/>
              </a:rPr>
              <a:t> di  </a:t>
            </a:r>
            <a:r>
              <a:rPr lang="it-IT" sz="1200" dirty="0">
                <a:solidFill>
                  <a:prstClr val="black"/>
                </a:solidFill>
                <a:latin typeface="Viner Hand ITC" pitchFamily="66" charset="0"/>
              </a:rPr>
              <a:t>Livorno</a:t>
            </a:r>
            <a:endParaRPr lang="en-US" sz="1200" dirty="0">
              <a:solidFill>
                <a:prstClr val="black"/>
              </a:solidFill>
              <a:latin typeface="Viner Hand ITC" pitchFamily="66" charset="0"/>
            </a:endParaRPr>
          </a:p>
        </p:txBody>
      </p:sp>
      <p:sp>
        <p:nvSpPr>
          <p:cNvPr id="2078" name="TextBox 32"/>
          <p:cNvSpPr txBox="1">
            <a:spLocks noChangeArrowheads="1"/>
          </p:cNvSpPr>
          <p:nvPr/>
        </p:nvSpPr>
        <p:spPr bwMode="auto">
          <a:xfrm>
            <a:off x="6563605" y="1238250"/>
            <a:ext cx="217999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1200">
                <a:solidFill>
                  <a:prstClr val="black"/>
                </a:solidFill>
                <a:latin typeface="Viner Hand ITC" pitchFamily="66" charset="0"/>
              </a:rPr>
              <a:t>CRED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1400">
                <a:solidFill>
                  <a:prstClr val="black"/>
                </a:solidFill>
                <a:latin typeface="Viner Hand ITC" pitchFamily="66" charset="0"/>
              </a:rPr>
              <a:t> </a:t>
            </a:r>
            <a:r>
              <a:rPr lang="it-IT" sz="1100">
                <a:solidFill>
                  <a:prstClr val="black"/>
                </a:solidFill>
                <a:latin typeface="Viner Hand ITC" pitchFamily="66" charset="0"/>
              </a:rPr>
              <a:t>Centro  Risosrse  Educative  Didattiche  «Il Saltellite» </a:t>
            </a:r>
            <a:endParaRPr lang="en-US" sz="1100">
              <a:solidFill>
                <a:prstClr val="black"/>
              </a:solidFill>
              <a:latin typeface="Viner Hand ITC" pitchFamily="66" charset="0"/>
            </a:endParaRPr>
          </a:p>
        </p:txBody>
      </p:sp>
      <p:pic>
        <p:nvPicPr>
          <p:cNvPr id="2079" name="Picture 32" descr="C:\Users\Utente\Desktop\images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789" y="785813"/>
            <a:ext cx="152933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0" name="Picture 33" descr="img0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4164" y="1201741"/>
            <a:ext cx="265547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1" name="CasellaDiTesto 25"/>
          <p:cNvSpPr txBox="1">
            <a:spLocks noChangeArrowheads="1"/>
          </p:cNvSpPr>
          <p:nvPr/>
        </p:nvSpPr>
        <p:spPr bwMode="auto">
          <a:xfrm>
            <a:off x="6475847" y="3004026"/>
            <a:ext cx="2517832" cy="53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sz="1000" dirty="0">
                <a:solidFill>
                  <a:prstClr val="black"/>
                </a:solidFill>
                <a:latin typeface="Viner Hand ITC" pitchFamily="66" charset="0"/>
              </a:rPr>
              <a:t>FONDAZIONE  «M.  CAPONI</a:t>
            </a:r>
            <a:r>
              <a:rPr lang="it-IT" sz="1200" dirty="0" smtClean="0">
                <a:solidFill>
                  <a:prstClr val="black"/>
                </a:solidFill>
                <a:latin typeface="Viner Hand ITC" pitchFamily="66" charset="0"/>
              </a:rPr>
              <a:t>»</a:t>
            </a:r>
          </a:p>
          <a:p>
            <a:pPr algn="ctr" eaLnBrk="1" fontAlgn="base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</a:pPr>
            <a:endParaRPr lang="it-IT" sz="1200" dirty="0" smtClean="0">
              <a:solidFill>
                <a:prstClr val="black"/>
              </a:solidFill>
              <a:latin typeface="Viner Hand ITC" pitchFamily="66" charset="0"/>
            </a:endParaRPr>
          </a:p>
          <a:p>
            <a:pPr eaLnBrk="1" fontAlgn="base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sz="1200" dirty="0" smtClean="0">
                <a:solidFill>
                  <a:prstClr val="black"/>
                </a:solidFill>
                <a:latin typeface="Viner Hand ITC" pitchFamily="66" charset="0"/>
              </a:rPr>
              <a:t> </a:t>
            </a:r>
          </a:p>
          <a:p>
            <a:pPr eaLnBrk="1" fontAlgn="base" hangingPunct="1">
              <a:lnSpc>
                <a:spcPct val="6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sz="1000" dirty="0" smtClean="0">
                <a:solidFill>
                  <a:prstClr val="black"/>
                </a:solidFill>
                <a:latin typeface="Viner Hand ITC" pitchFamily="66" charset="0"/>
              </a:rPr>
              <a:t>                               Livorno</a:t>
            </a:r>
            <a:endParaRPr lang="it-IT" sz="1000" dirty="0">
              <a:solidFill>
                <a:prstClr val="black"/>
              </a:solidFill>
              <a:latin typeface="Viner Hand ITC" pitchFamily="66" charset="0"/>
            </a:endParaRPr>
          </a:p>
        </p:txBody>
      </p:sp>
      <p:pic>
        <p:nvPicPr>
          <p:cNvPr id="2082" name="Immagine 5" descr="colonna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964" y="106366"/>
            <a:ext cx="1356932" cy="675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2" descr="http://www.peppecau.it/stemmi/reppublica_italiana/stemma-della-repubblica-italiana-colori.jpg"/>
          <p:cNvPicPr>
            <a:picLocks noChangeAspect="1" noChangeArrowheads="1"/>
          </p:cNvPicPr>
          <p:nvPr/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265" y="2038076"/>
            <a:ext cx="298670" cy="277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ttangolo 43"/>
          <p:cNvSpPr>
            <a:spLocks noChangeArrowheads="1"/>
          </p:cNvSpPr>
          <p:nvPr/>
        </p:nvSpPr>
        <p:spPr bwMode="auto">
          <a:xfrm>
            <a:off x="208740" y="1388269"/>
            <a:ext cx="2447925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100" i="1" dirty="0" err="1" smtClean="0">
                <a:solidFill>
                  <a:prstClr val="black"/>
                </a:solidFill>
                <a:latin typeface="Palatino Linotype" pitchFamily="18" charset="0"/>
              </a:rPr>
              <a:t>Ins.te</a:t>
            </a:r>
            <a:r>
              <a:rPr lang="it-IT" altLang="it-IT" sz="1100" i="1" dirty="0" smtClean="0">
                <a:solidFill>
                  <a:prstClr val="black"/>
                </a:solidFill>
                <a:latin typeface="Palatino Linotype" pitchFamily="18" charset="0"/>
              </a:rPr>
              <a:t>  </a:t>
            </a:r>
            <a:r>
              <a:rPr lang="it-IT" altLang="it-IT" sz="1100" i="1" dirty="0">
                <a:solidFill>
                  <a:prstClr val="black"/>
                </a:solidFill>
                <a:latin typeface="Palatino Linotype" pitchFamily="18" charset="0"/>
              </a:rPr>
              <a:t>Francesco Del Zoppo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100" i="1" dirty="0" smtClean="0">
                <a:solidFill>
                  <a:prstClr val="black"/>
                </a:solidFill>
                <a:latin typeface="Palatino Linotype" pitchFamily="18" charset="0"/>
              </a:rPr>
              <a:t>Coordinatore </a:t>
            </a:r>
            <a:r>
              <a:rPr lang="it-IT" altLang="it-IT" sz="1100" i="1" dirty="0">
                <a:solidFill>
                  <a:prstClr val="black"/>
                </a:solidFill>
                <a:latin typeface="Palatino Linotype" pitchFamily="18" charset="0"/>
              </a:rPr>
              <a:t>e </a:t>
            </a:r>
            <a:r>
              <a:rPr lang="it-IT" altLang="it-IT" sz="1100" i="1" dirty="0" smtClean="0">
                <a:solidFill>
                  <a:prstClr val="black"/>
                </a:solidFill>
                <a:latin typeface="Palatino Linotype" pitchFamily="18" charset="0"/>
              </a:rPr>
              <a:t>docente</a:t>
            </a:r>
            <a:endParaRPr lang="it-IT" altLang="it-IT" sz="1100" i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100" i="1" dirty="0">
                <a:solidFill>
                  <a:prstClr val="black"/>
                </a:solidFill>
                <a:latin typeface="Palatino Linotype" pitchFamily="18" charset="0"/>
                <a:hlinkClick r:id="rId13"/>
              </a:rPr>
              <a:t>franceantodz@gmail.com</a:t>
            </a:r>
            <a:endParaRPr lang="it-IT" altLang="it-IT" sz="1100" i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100" i="1" dirty="0">
              <a:solidFill>
                <a:prstClr val="black"/>
              </a:solidFill>
              <a:latin typeface="Palatino Linotype" pitchFamily="18" charset="0"/>
            </a:endParaRPr>
          </a:p>
        </p:txBody>
      </p:sp>
      <p:sp>
        <p:nvSpPr>
          <p:cNvPr id="47" name="Rettangolo 43"/>
          <p:cNvSpPr>
            <a:spLocks noChangeArrowheads="1"/>
          </p:cNvSpPr>
          <p:nvPr/>
        </p:nvSpPr>
        <p:spPr bwMode="auto">
          <a:xfrm>
            <a:off x="174677" y="2246314"/>
            <a:ext cx="2447925" cy="102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100" i="1" dirty="0" err="1" smtClean="0">
                <a:solidFill>
                  <a:prstClr val="black"/>
                </a:solidFill>
                <a:latin typeface="Palatino Linotype" pitchFamily="18" charset="0"/>
              </a:rPr>
              <a:t>Ins.te</a:t>
            </a:r>
            <a:r>
              <a:rPr lang="it-IT" altLang="it-IT" sz="1100" i="1" dirty="0" smtClean="0">
                <a:solidFill>
                  <a:prstClr val="black"/>
                </a:solidFill>
                <a:latin typeface="Palatino Linotype" pitchFamily="18" charset="0"/>
              </a:rPr>
              <a:t>  </a:t>
            </a:r>
            <a:r>
              <a:rPr lang="it-IT" altLang="it-IT" sz="1100" i="1" dirty="0">
                <a:solidFill>
                  <a:prstClr val="black"/>
                </a:solidFill>
                <a:latin typeface="Palatino Linotype" pitchFamily="18" charset="0"/>
              </a:rPr>
              <a:t>Paola Geri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100" i="1" dirty="0" smtClean="0">
                <a:solidFill>
                  <a:prstClr val="black"/>
                </a:solidFill>
                <a:latin typeface="Palatino Linotype" pitchFamily="18" charset="0"/>
              </a:rPr>
              <a:t>Docente</a:t>
            </a:r>
            <a:endParaRPr lang="it-IT" altLang="it-IT" sz="1100" i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1100" i="1" dirty="0">
                <a:solidFill>
                  <a:prstClr val="black"/>
                </a:solidFill>
                <a:latin typeface="Palatino Linotype" pitchFamily="18" charset="0"/>
                <a:hlinkClick r:id="rId14"/>
              </a:rPr>
              <a:t>paolageri@gmail.com</a:t>
            </a:r>
            <a:endParaRPr lang="it-IT" altLang="it-IT" sz="1100" i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100" i="1" dirty="0">
              <a:solidFill>
                <a:prstClr val="black"/>
              </a:solidFill>
              <a:latin typeface="Palatino Linotype" pitchFamily="18" charset="0"/>
            </a:endParaRPr>
          </a:p>
        </p:txBody>
      </p:sp>
      <p:pic>
        <p:nvPicPr>
          <p:cNvPr id="48" name="Immagine 62" descr="decoro.gif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619" y="3593028"/>
            <a:ext cx="1024039" cy="169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852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>
        <p:sndAc>
          <p:endSnd/>
        </p:sndAc>
      </p:transition>
    </mc:Choice>
    <mc:Fallback xmlns="">
      <p:transition advClick="0" advTm="3000"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2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2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2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2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2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2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20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20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ttangolo 58"/>
          <p:cNvSpPr/>
          <p:nvPr/>
        </p:nvSpPr>
        <p:spPr>
          <a:xfrm>
            <a:off x="-246083" y="0"/>
            <a:ext cx="9144000" cy="6858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3075" name="CasellaDiTesto 57"/>
          <p:cNvSpPr txBox="1">
            <a:spLocks noChangeArrowheads="1"/>
          </p:cNvSpPr>
          <p:nvPr/>
        </p:nvSpPr>
        <p:spPr bwMode="auto">
          <a:xfrm>
            <a:off x="6627559" y="1165227"/>
            <a:ext cx="2104912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dirty="0" smtClean="0">
              <a:solidFill>
                <a:prstClr val="black"/>
              </a:solidFill>
              <a:latin typeface="Viner Hand ITC" pitchFamily="66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i="1" u="sng" dirty="0" smtClean="0">
                <a:solidFill>
                  <a:prstClr val="black"/>
                </a:solidFill>
                <a:latin typeface="Palatino Linotype" pitchFamily="18" charset="0"/>
              </a:rPr>
              <a:t>Scuola “Banditella”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sz="400" i="1" dirty="0" smtClean="0">
              <a:solidFill>
                <a:prstClr val="black"/>
              </a:solidFill>
              <a:latin typeface="Palatino Linotype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100" i="1" dirty="0" smtClean="0">
                <a:solidFill>
                  <a:prstClr val="black"/>
                </a:solidFill>
                <a:latin typeface="Palatino Linotype" pitchFamily="18" charset="0"/>
              </a:rPr>
              <a:t>via Provenzal – Livorno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sz="500" i="1" dirty="0" smtClean="0">
              <a:solidFill>
                <a:prstClr val="black"/>
              </a:solidFill>
              <a:latin typeface="Palatino Linotype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100" i="1" dirty="0" smtClean="0">
                <a:solidFill>
                  <a:prstClr val="black"/>
                </a:solidFill>
                <a:latin typeface="Palatino Linotype" pitchFamily="18" charset="0"/>
              </a:rPr>
              <a:t>tel. </a:t>
            </a:r>
            <a:r>
              <a:rPr lang="it-IT" sz="1100" i="1" dirty="0" smtClean="0">
                <a:solidFill>
                  <a:prstClr val="black"/>
                </a:solidFill>
                <a:latin typeface="Calibri"/>
              </a:rPr>
              <a:t>0586/</a:t>
            </a:r>
            <a:r>
              <a:rPr lang="it-IT" sz="1000" i="1" dirty="0" smtClean="0">
                <a:solidFill>
                  <a:prstClr val="black"/>
                </a:solidFill>
                <a:latin typeface="Calibri"/>
              </a:rPr>
              <a:t>503024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sz="1000" i="1" dirty="0" smtClean="0">
              <a:solidFill>
                <a:prstClr val="black"/>
              </a:solidFill>
              <a:latin typeface="Calibri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i="1" dirty="0" smtClean="0">
                <a:solidFill>
                  <a:prstClr val="black"/>
                </a:solidFill>
                <a:latin typeface="Calibri"/>
              </a:rPr>
              <a:t>      </a:t>
            </a:r>
            <a:r>
              <a:rPr lang="it-IT" sz="800" i="1" dirty="0" smtClean="0">
                <a:solidFill>
                  <a:prstClr val="black"/>
                </a:solidFill>
                <a:latin typeface="Palatino Linotype" pitchFamily="18" charset="0"/>
              </a:rPr>
              <a:t>Linea autobus n. 1 direzione Antignano</a:t>
            </a:r>
          </a:p>
        </p:txBody>
      </p:sp>
      <p:pic>
        <p:nvPicPr>
          <p:cNvPr id="3076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749" y="0"/>
            <a:ext cx="333115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219" y="260350"/>
            <a:ext cx="333115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908" y="0"/>
            <a:ext cx="3135125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6719" y="260350"/>
            <a:ext cx="333115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6031" y="0"/>
            <a:ext cx="3069782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717" y="6597650"/>
            <a:ext cx="371488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2064" y="6597650"/>
            <a:ext cx="371488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749" y="260350"/>
            <a:ext cx="333115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2" descr="C:\Users\utente\Desktop\5p82wd9g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186" y="6572250"/>
            <a:ext cx="3592534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Immagine 6" descr="colonna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069" y="106366"/>
            <a:ext cx="1370835" cy="675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Immagine 7" descr="colonna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123" y="106366"/>
            <a:ext cx="1358323" cy="675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Immagine 3" descr="colonna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8466" y="106366"/>
            <a:ext cx="1356932" cy="675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Immagine 5" descr="colonna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615" y="106363"/>
            <a:ext cx="1356932" cy="675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0" name="CasellaDiTesto 29"/>
          <p:cNvSpPr txBox="1">
            <a:spLocks noChangeArrowheads="1"/>
          </p:cNvSpPr>
          <p:nvPr/>
        </p:nvSpPr>
        <p:spPr bwMode="auto">
          <a:xfrm>
            <a:off x="692369" y="785816"/>
            <a:ext cx="178653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dirty="0">
                <a:solidFill>
                  <a:srgbClr val="00B050"/>
                </a:solidFill>
                <a:latin typeface="Viner Hand ITC" pitchFamily="66" charset="0"/>
              </a:rPr>
              <a:t>Presentazione</a:t>
            </a:r>
          </a:p>
        </p:txBody>
      </p:sp>
      <p:pic>
        <p:nvPicPr>
          <p:cNvPr id="3091" name="Immagine 30" descr="decoro.gi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61" y="1143003"/>
            <a:ext cx="1126143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2" name="CasellaDiTesto 31"/>
          <p:cNvSpPr txBox="1">
            <a:spLocks noChangeArrowheads="1"/>
          </p:cNvSpPr>
          <p:nvPr/>
        </p:nvSpPr>
        <p:spPr bwMode="auto">
          <a:xfrm>
            <a:off x="3528603" y="785816"/>
            <a:ext cx="214384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b="1" dirty="0" smtClean="0">
                <a:solidFill>
                  <a:srgbClr val="FF0000"/>
                </a:solidFill>
                <a:latin typeface="Viner Hand ITC" pitchFamily="66" charset="0"/>
              </a:rPr>
              <a:t>Laboratori  </a:t>
            </a:r>
            <a:r>
              <a:rPr lang="it-IT" sz="1400" b="1" dirty="0" smtClean="0">
                <a:solidFill>
                  <a:srgbClr val="FF0000"/>
                </a:solidFill>
                <a:latin typeface="Viner Hand ITC" pitchFamily="66" charset="0"/>
              </a:rPr>
              <a:t>2014/15</a:t>
            </a:r>
            <a:endParaRPr lang="it-IT" sz="1400" b="1" dirty="0">
              <a:solidFill>
                <a:srgbClr val="FF0000"/>
              </a:solidFill>
              <a:latin typeface="Viner Hand ITC" pitchFamily="66" charset="0"/>
            </a:endParaRPr>
          </a:p>
        </p:txBody>
      </p:sp>
      <p:sp>
        <p:nvSpPr>
          <p:cNvPr id="3093" name="CasellaDiTesto 33"/>
          <p:cNvSpPr txBox="1">
            <a:spLocks noChangeArrowheads="1"/>
          </p:cNvSpPr>
          <p:nvPr/>
        </p:nvSpPr>
        <p:spPr bwMode="auto">
          <a:xfrm>
            <a:off x="2917081" y="1394349"/>
            <a:ext cx="3072562" cy="533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900" b="1" dirty="0" smtClean="0">
              <a:solidFill>
                <a:prstClr val="black"/>
              </a:solidFill>
              <a:latin typeface="Viner Hand ITC" pitchFamily="66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b="1" dirty="0" smtClean="0">
                <a:solidFill>
                  <a:prstClr val="black"/>
                </a:solidFill>
                <a:latin typeface="Viner Hand ITC" pitchFamily="66" charset="0"/>
              </a:rPr>
              <a:t>   </a:t>
            </a:r>
            <a:r>
              <a:rPr lang="it-IT" sz="900" b="1" dirty="0">
                <a:solidFill>
                  <a:prstClr val="black"/>
                </a:solidFill>
                <a:latin typeface="Viner Hand ITC" pitchFamily="66" charset="0"/>
                <a:cs typeface="Times New Roman" pitchFamily="18" charset="0"/>
              </a:rPr>
              <a:t>1. POL-TRHO-NESS,</a:t>
            </a:r>
            <a:r>
              <a:rPr lang="it-IT" sz="900" b="1" dirty="0">
                <a:solidFill>
                  <a:prstClr val="black"/>
                </a:solidFill>
                <a:latin typeface="Viner Hand ITC" pitchFamily="66" charset="0"/>
              </a:rPr>
              <a:t> studente  scriba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u="sng" dirty="0">
                <a:solidFill>
                  <a:prstClr val="black"/>
                </a:solidFill>
                <a:latin typeface="Palatino Linotype" pitchFamily="18" charset="0"/>
              </a:rPr>
              <a:t>Lab di scrittura: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dirty="0">
                <a:solidFill>
                  <a:prstClr val="black"/>
                </a:solidFill>
                <a:latin typeface="Palatino Linotype" pitchFamily="18" charset="0"/>
              </a:rPr>
              <a:t>producendo un cartiglio personale,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dirty="0">
                <a:solidFill>
                  <a:prstClr val="black"/>
                </a:solidFill>
                <a:latin typeface="Palatino Linotype" pitchFamily="18" charset="0"/>
              </a:rPr>
              <a:t>ci avviamo al riconoscimento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dirty="0">
                <a:solidFill>
                  <a:prstClr val="black"/>
                </a:solidFill>
                <a:latin typeface="Palatino Linotype" pitchFamily="18" charset="0"/>
              </a:rPr>
              <a:t>e alla scrittura dei principali geroglifici</a:t>
            </a:r>
            <a:r>
              <a:rPr lang="it-IT" sz="900" i="1" dirty="0" smtClean="0">
                <a:solidFill>
                  <a:prstClr val="black"/>
                </a:solidFill>
                <a:latin typeface="Palatino Linotype" pitchFamily="18" charset="0"/>
              </a:rPr>
              <a:t>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900" i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500" i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1400" b="1" dirty="0" smtClean="0">
                <a:solidFill>
                  <a:prstClr val="black"/>
                </a:solidFill>
                <a:latin typeface="Viner Hand ITC" pitchFamily="66" charset="0"/>
              </a:rPr>
              <a:t>  </a:t>
            </a:r>
            <a:r>
              <a:rPr lang="it-IT" sz="900" b="1" dirty="0">
                <a:solidFill>
                  <a:prstClr val="black"/>
                </a:solidFill>
                <a:latin typeface="Viner Hand ITC" pitchFamily="66" charset="0"/>
              </a:rPr>
              <a:t>2. CHEF-ERTYTI,  cuoco  senza  fuo</a:t>
            </a:r>
            <a:r>
              <a:rPr lang="it-IT" sz="1000" b="1" dirty="0">
                <a:solidFill>
                  <a:prstClr val="black"/>
                </a:solidFill>
                <a:latin typeface="Viner Hand ITC" pitchFamily="66" charset="0"/>
              </a:rPr>
              <a:t>co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u="sng" dirty="0">
                <a:solidFill>
                  <a:prstClr val="black"/>
                </a:solidFill>
                <a:latin typeface="Palatino Linotype" pitchFamily="18" charset="0"/>
              </a:rPr>
              <a:t>Lab di cucina: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dirty="0">
                <a:solidFill>
                  <a:prstClr val="black"/>
                </a:solidFill>
                <a:latin typeface="Palatino Linotype" pitchFamily="18" charset="0"/>
              </a:rPr>
              <a:t> utilizzando prodotti tipici egiziani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dirty="0">
                <a:solidFill>
                  <a:prstClr val="black"/>
                </a:solidFill>
                <a:latin typeface="Palatino Linotype" pitchFamily="18" charset="0"/>
              </a:rPr>
              <a:t>prepariamo deliziosi </a:t>
            </a:r>
            <a:r>
              <a:rPr lang="it-IT" sz="900" i="1" dirty="0" smtClean="0">
                <a:solidFill>
                  <a:prstClr val="black"/>
                </a:solidFill>
                <a:latin typeface="Palatino Linotype" pitchFamily="18" charset="0"/>
              </a:rPr>
              <a:t>manicaretti e birre.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500" i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500" i="1" dirty="0">
              <a:solidFill>
                <a:prstClr val="black"/>
              </a:solidFill>
              <a:latin typeface="Palatino Linotype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500" b="1" dirty="0" smtClean="0">
              <a:solidFill>
                <a:prstClr val="black"/>
              </a:solidFill>
              <a:latin typeface="Viner Hand ITC" pitchFamily="66" charset="0"/>
            </a:endParaRPr>
          </a:p>
          <a:p>
            <a:r>
              <a:rPr lang="it-IT" sz="900" b="1" dirty="0" smtClean="0">
                <a:solidFill>
                  <a:prstClr val="black"/>
                </a:solidFill>
                <a:latin typeface="Viner Hand ITC" pitchFamily="66" charset="0"/>
              </a:rPr>
              <a:t>                3. THOP- MOD- DEHL,  Beauty  Center</a:t>
            </a:r>
          </a:p>
          <a:p>
            <a:endParaRPr lang="it-IT" sz="100" b="1" dirty="0">
              <a:solidFill>
                <a:prstClr val="black"/>
              </a:solidFill>
              <a:latin typeface="Viner Hand ITC" pitchFamily="66" charset="0"/>
            </a:endParaRPr>
          </a:p>
          <a:p>
            <a:r>
              <a:rPr lang="it-IT" sz="900" b="1" dirty="0" smtClean="0">
                <a:solidFill>
                  <a:prstClr val="black"/>
                </a:solidFill>
                <a:latin typeface="Viner Hand ITC" pitchFamily="66" charset="0"/>
              </a:rPr>
              <a:t>                                        </a:t>
            </a:r>
            <a:r>
              <a:rPr lang="it-IT" sz="900" i="1" u="sng" dirty="0" smtClean="0">
                <a:solidFill>
                  <a:prstClr val="black"/>
                </a:solidFill>
                <a:latin typeface="Palatino Linotype" pitchFamily="18" charset="0"/>
              </a:rPr>
              <a:t>Look a Look:</a:t>
            </a:r>
            <a:endParaRPr lang="it-IT" sz="900" i="1" u="sng" dirty="0">
              <a:solidFill>
                <a:prstClr val="black"/>
              </a:solidFill>
              <a:latin typeface="Palatino Linotype" pitchFamily="18" charset="0"/>
            </a:endParaRPr>
          </a:p>
          <a:p>
            <a:r>
              <a:rPr lang="it-IT" sz="900" i="1" dirty="0" smtClean="0">
                <a:latin typeface="Palatino Linotype" panose="02040502050505030304" pitchFamily="18" charset="0"/>
              </a:rPr>
              <a:t>                               Scopriamo </a:t>
            </a:r>
            <a:r>
              <a:rPr lang="it-IT" sz="900" i="1" dirty="0">
                <a:latin typeface="Palatino Linotype" panose="02040502050505030304" pitchFamily="18" charset="0"/>
              </a:rPr>
              <a:t>truccandoci</a:t>
            </a:r>
          </a:p>
          <a:p>
            <a:r>
              <a:rPr lang="it-IT" sz="900" i="1" dirty="0" smtClean="0">
                <a:latin typeface="Palatino Linotype" panose="02040502050505030304" pitchFamily="18" charset="0"/>
              </a:rPr>
              <a:t>                  i trucchi </a:t>
            </a:r>
            <a:r>
              <a:rPr lang="it-IT" sz="900" i="1" dirty="0">
                <a:latin typeface="Palatino Linotype" panose="02040502050505030304" pitchFamily="18" charset="0"/>
              </a:rPr>
              <a:t>del </a:t>
            </a:r>
            <a:r>
              <a:rPr lang="it-IT" sz="900" i="1" dirty="0" smtClean="0">
                <a:latin typeface="Palatino Linotype" panose="02040502050505030304" pitchFamily="18" charset="0"/>
              </a:rPr>
              <a:t>trucco </a:t>
            </a:r>
            <a:r>
              <a:rPr lang="it-IT" sz="900" i="1" dirty="0">
                <a:latin typeface="Palatino Linotype" panose="02040502050505030304" pitchFamily="18" charset="0"/>
              </a:rPr>
              <a:t>rimanendo di stucco.</a:t>
            </a:r>
          </a:p>
          <a:p>
            <a:r>
              <a:rPr lang="it-IT" sz="900" i="1" dirty="0">
                <a:latin typeface="Palatino Linotype" panose="02040502050505030304" pitchFamily="18" charset="0"/>
              </a:rPr>
              <a:t> </a:t>
            </a:r>
            <a:r>
              <a:rPr lang="it-IT" sz="900" i="1" dirty="0" smtClean="0">
                <a:latin typeface="Palatino Linotype" panose="02040502050505030304" pitchFamily="18" charset="0"/>
              </a:rPr>
              <a:t>                        Conosciamo </a:t>
            </a:r>
            <a:r>
              <a:rPr lang="it-IT" sz="900" i="1" dirty="0">
                <a:latin typeface="Palatino Linotype" panose="02040502050505030304" pitchFamily="18" charset="0"/>
              </a:rPr>
              <a:t>gli usi, i costumi </a:t>
            </a:r>
          </a:p>
          <a:p>
            <a:r>
              <a:rPr lang="it-IT" sz="900" i="1" dirty="0" smtClean="0">
                <a:latin typeface="Palatino Linotype" panose="02040502050505030304" pitchFamily="18" charset="0"/>
              </a:rPr>
              <a:t>                       su bellezza</a:t>
            </a:r>
            <a:r>
              <a:rPr lang="it-IT" sz="900" i="1" dirty="0">
                <a:latin typeface="Palatino Linotype" panose="02040502050505030304" pitchFamily="18" charset="0"/>
              </a:rPr>
              <a:t>, cura, igiene del corpo</a:t>
            </a:r>
            <a:r>
              <a:rPr lang="it-IT" sz="900" i="1" dirty="0" smtClean="0">
                <a:latin typeface="Palatino Linotype" panose="02040502050505030304" pitchFamily="18" charset="0"/>
              </a:rPr>
              <a:t>.</a:t>
            </a:r>
          </a:p>
          <a:p>
            <a:endParaRPr lang="it-IT" sz="500" i="1" dirty="0">
              <a:latin typeface="Palatino Linotype" panose="02040502050505030304" pitchFamily="18" charset="0"/>
            </a:endParaRPr>
          </a:p>
          <a:p>
            <a:r>
              <a:rPr lang="it-IT" sz="900" dirty="0"/>
              <a:t> 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b="1" dirty="0" smtClean="0">
                <a:solidFill>
                  <a:prstClr val="black"/>
                </a:solidFill>
                <a:latin typeface="Viner Hand ITC" pitchFamily="66" charset="0"/>
              </a:rPr>
              <a:t> </a:t>
            </a:r>
            <a:r>
              <a:rPr lang="it-IT" sz="900" b="1" dirty="0">
                <a:solidFill>
                  <a:prstClr val="black"/>
                </a:solidFill>
                <a:latin typeface="Viner Hand ITC" pitchFamily="66" charset="0"/>
              </a:rPr>
              <a:t>4. TEHM-PERASS,  artista nella Tomba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u="sng" dirty="0">
                <a:solidFill>
                  <a:prstClr val="black"/>
                </a:solidFill>
                <a:latin typeface="Palatino Linotype" pitchFamily="18" charset="0"/>
              </a:rPr>
              <a:t>Laboratorio di pittura: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dirty="0">
                <a:solidFill>
                  <a:prstClr val="black"/>
                </a:solidFill>
                <a:latin typeface="Palatino Linotype" pitchFamily="18" charset="0"/>
              </a:rPr>
              <a:t>sperimentando direttamente su muro,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dirty="0">
                <a:solidFill>
                  <a:prstClr val="black"/>
                </a:solidFill>
                <a:latin typeface="Palatino Linotype" pitchFamily="18" charset="0"/>
              </a:rPr>
              <a:t>conosciamo temi e tecniche pittoriche.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dirty="0">
                <a:solidFill>
                  <a:prstClr val="black"/>
                </a:solidFill>
                <a:latin typeface="Palatino Linotype" pitchFamily="18" charset="0"/>
              </a:rPr>
              <a:t>Inoltre, decoriamo un frammento di muro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dirty="0">
                <a:solidFill>
                  <a:prstClr val="black"/>
                </a:solidFill>
                <a:latin typeface="Palatino Linotype" pitchFamily="18" charset="0"/>
              </a:rPr>
              <a:t>da portare a casa</a:t>
            </a:r>
            <a:r>
              <a:rPr lang="it-IT" sz="900" i="1" dirty="0" smtClean="0">
                <a:solidFill>
                  <a:prstClr val="black"/>
                </a:solidFill>
                <a:latin typeface="Palatino Linotype" pitchFamily="18" charset="0"/>
              </a:rPr>
              <a:t>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500" i="1" dirty="0" smtClean="0">
              <a:solidFill>
                <a:prstClr val="black"/>
              </a:solidFill>
              <a:latin typeface="Palatino Linotype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sz="900" i="1" dirty="0" smtClean="0">
              <a:solidFill>
                <a:prstClr val="black"/>
              </a:solidFill>
              <a:latin typeface="Palatino Linotype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b="1" dirty="0" smtClean="0">
                <a:solidFill>
                  <a:prstClr val="black"/>
                </a:solidFill>
                <a:latin typeface="Viner Hand ITC" pitchFamily="66" charset="0"/>
              </a:rPr>
              <a:t>5. HENIGMA-RYT,  indagatore d’Egitto</a:t>
            </a:r>
            <a:endParaRPr lang="it-IT" sz="900" b="1" dirty="0">
              <a:solidFill>
                <a:prstClr val="black"/>
              </a:solidFill>
              <a:latin typeface="Viner Hand ITC" pitchFamily="66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dirty="0" smtClean="0">
                <a:solidFill>
                  <a:prstClr val="black"/>
                </a:solidFill>
                <a:latin typeface="Palatino Linotype" pitchFamily="18" charset="0"/>
              </a:rPr>
              <a:t>(su richiesta)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b="1" dirty="0" smtClean="0">
                <a:solidFill>
                  <a:prstClr val="black"/>
                </a:solidFill>
                <a:latin typeface="Viner Hand ITC" pitchFamily="66" charset="0"/>
              </a:rPr>
              <a:t> </a:t>
            </a:r>
            <a:r>
              <a:rPr lang="it-IT" sz="900" i="1" u="sng" dirty="0">
                <a:solidFill>
                  <a:prstClr val="black"/>
                </a:solidFill>
                <a:latin typeface="Palatino Linotype" pitchFamily="18" charset="0"/>
              </a:rPr>
              <a:t>Gioco di ruolo interattivo su pc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dirty="0">
                <a:solidFill>
                  <a:prstClr val="black"/>
                </a:solidFill>
                <a:latin typeface="Palatino Linotype" pitchFamily="18" charset="0"/>
              </a:rPr>
              <a:t>proiettato a dimensione umana.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dirty="0">
                <a:solidFill>
                  <a:prstClr val="black"/>
                </a:solidFill>
                <a:latin typeface="Palatino Linotype" pitchFamily="18" charset="0"/>
              </a:rPr>
              <a:t>Per risolvere un mistero,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dirty="0">
                <a:solidFill>
                  <a:prstClr val="black"/>
                </a:solidFill>
                <a:latin typeface="Palatino Linotype" pitchFamily="18" charset="0"/>
              </a:rPr>
              <a:t> cerchiamo indizi in tombe, templi, città,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dirty="0">
                <a:solidFill>
                  <a:prstClr val="black"/>
                </a:solidFill>
                <a:latin typeface="Palatino Linotype" pitchFamily="18" charset="0"/>
              </a:rPr>
              <a:t>sfuggendo a </a:t>
            </a:r>
            <a:r>
              <a:rPr lang="it-IT" sz="900" i="1" dirty="0" smtClean="0">
                <a:solidFill>
                  <a:prstClr val="black"/>
                </a:solidFill>
                <a:latin typeface="Palatino Linotype" pitchFamily="18" charset="0"/>
              </a:rPr>
              <a:t>intrighi</a:t>
            </a:r>
            <a:r>
              <a:rPr lang="it-IT" sz="900" i="1" dirty="0">
                <a:solidFill>
                  <a:prstClr val="black"/>
                </a:solidFill>
                <a:latin typeface="Palatino Linotype" pitchFamily="18" charset="0"/>
              </a:rPr>
              <a:t>, trappole, spie…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900" i="1" dirty="0">
                <a:solidFill>
                  <a:prstClr val="black"/>
                </a:solidFill>
                <a:latin typeface="Palatino Linotype" pitchFamily="18" charset="0"/>
              </a:rPr>
              <a:t>Un bel viaggio dal vivo</a:t>
            </a:r>
            <a:r>
              <a:rPr lang="it-IT" sz="900" i="1" dirty="0" smtClean="0">
                <a:solidFill>
                  <a:prstClr val="black"/>
                </a:solidFill>
                <a:latin typeface="Palatino Linotype" pitchFamily="18" charset="0"/>
              </a:rPr>
              <a:t>...</a:t>
            </a:r>
            <a:r>
              <a:rPr lang="it-IT" sz="1100" b="1" dirty="0" smtClean="0">
                <a:solidFill>
                  <a:prstClr val="black"/>
                </a:solidFill>
                <a:latin typeface="Viner Hand ITC" pitchFamily="66" charset="0"/>
              </a:rPr>
              <a:t> </a:t>
            </a:r>
            <a:endParaRPr lang="it-IT" sz="1100" i="1" dirty="0">
              <a:solidFill>
                <a:prstClr val="black"/>
              </a:solidFill>
              <a:latin typeface="Palatino Linotype" pitchFamily="18" charset="0"/>
            </a:endParaRPr>
          </a:p>
        </p:txBody>
      </p:sp>
      <p:sp>
        <p:nvSpPr>
          <p:cNvPr id="3097" name="CasellaDiTesto 40"/>
          <p:cNvSpPr txBox="1">
            <a:spLocks noChangeArrowheads="1"/>
          </p:cNvSpPr>
          <p:nvPr/>
        </p:nvSpPr>
        <p:spPr bwMode="auto">
          <a:xfrm>
            <a:off x="6590019" y="765175"/>
            <a:ext cx="2142452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b="1" dirty="0">
                <a:solidFill>
                  <a:srgbClr val="4F81BD">
                    <a:lumMod val="75000"/>
                  </a:srgbClr>
                </a:solidFill>
                <a:latin typeface="Viner Hand ITC" pitchFamily="66" charset="0"/>
                <a:cs typeface="Arial" charset="0"/>
              </a:rPr>
              <a:t>Dove</a:t>
            </a:r>
          </a:p>
        </p:txBody>
      </p:sp>
      <p:sp>
        <p:nvSpPr>
          <p:cNvPr id="3098" name="CasellaDiTesto 43"/>
          <p:cNvSpPr txBox="1">
            <a:spLocks noChangeArrowheads="1"/>
          </p:cNvSpPr>
          <p:nvPr/>
        </p:nvSpPr>
        <p:spPr bwMode="auto">
          <a:xfrm>
            <a:off x="6457941" y="2780928"/>
            <a:ext cx="2326618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b="1" dirty="0">
                <a:solidFill>
                  <a:srgbClr val="4F81BD">
                    <a:lumMod val="75000"/>
                  </a:srgbClr>
                </a:solidFill>
                <a:latin typeface="Viner Hand ITC" pitchFamily="66" charset="0"/>
                <a:cs typeface="Arial" charset="0"/>
              </a:rPr>
              <a:t>Durata, giorni, orari, costo</a:t>
            </a:r>
          </a:p>
        </p:txBody>
      </p:sp>
      <p:sp>
        <p:nvSpPr>
          <p:cNvPr id="2" name="CasellaDiTesto 47"/>
          <p:cNvSpPr txBox="1">
            <a:spLocks noChangeArrowheads="1"/>
          </p:cNvSpPr>
          <p:nvPr/>
        </p:nvSpPr>
        <p:spPr bwMode="auto">
          <a:xfrm>
            <a:off x="6457941" y="3429001"/>
            <a:ext cx="2439975" cy="2693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i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Periodo</a:t>
            </a:r>
            <a:r>
              <a:rPr lang="it-IT" sz="12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da Febbraio a Maggio.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sz="1000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i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Durata dei Laboratori</a:t>
            </a:r>
            <a:r>
              <a:rPr lang="it-IT" sz="12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n.4 ore.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sz="10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Giorni e Orari</a:t>
            </a:r>
            <a:r>
              <a:rPr lang="it-IT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Venerdì 14-18.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</a:t>
            </a:r>
            <a:endParaRPr lang="it-IT" sz="5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200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Costo</a:t>
            </a:r>
            <a:r>
              <a:rPr lang="it-IT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Euro 186 a Classe*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5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*da versare sul c/c  bancario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05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della Scuola Carducci: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5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Banca  Etruria  - Agenzia 3 -</a:t>
            </a:r>
            <a:r>
              <a:rPr lang="en-US" sz="105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05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Livorno,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5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IBAN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05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IT 80 X  05390 13901 00000 1111 00 1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sz="105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it-IT" dirty="0" smtClean="0">
              <a:solidFill>
                <a:prstClr val="black"/>
              </a:solidFill>
              <a:latin typeface="Viner Hand ITC" pitchFamily="66" charset="0"/>
            </a:endParaRPr>
          </a:p>
        </p:txBody>
      </p:sp>
      <p:pic>
        <p:nvPicPr>
          <p:cNvPr id="3" name="Immagine 56" descr="decoro.gi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671" y="1143003"/>
            <a:ext cx="1127533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Immagine 63" descr="decoro.gi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236" y="1071566"/>
            <a:ext cx="1126143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Immagine 65" descr="cammello buffo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619299" y="2070799"/>
            <a:ext cx="337437" cy="486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1" name="Immagine 56" descr="decoro.gi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610" y="3162305"/>
            <a:ext cx="1127533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2" name="Picture 32" descr="C:\Users\utente\Desktop\Lab\eg\Egitto pc lab\Laboratorio\Egitto immagini animate\hw_mummie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300" y="5721726"/>
            <a:ext cx="102187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10" descr="C:\Users\User\Desktop\3.gif"/>
          <p:cNvPicPr>
            <a:picLocks noChangeAspect="1" noChangeArrowheads="1" noCrop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561" y="908530"/>
            <a:ext cx="457111" cy="501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CasellaDiTesto 27"/>
          <p:cNvSpPr txBox="1">
            <a:spLocks noChangeArrowheads="1"/>
          </p:cNvSpPr>
          <p:nvPr/>
        </p:nvSpPr>
        <p:spPr bwMode="auto">
          <a:xfrm>
            <a:off x="106476" y="1473170"/>
            <a:ext cx="2717800" cy="512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i="1" dirty="0">
                <a:latin typeface="Viner Hand ITC" pitchFamily="66" charset="0"/>
                <a:cs typeface="Times New Roman" pitchFamily="18" charset="0"/>
              </a:rPr>
              <a:t>“Antico  Egitto” </a:t>
            </a:r>
            <a:endParaRPr lang="it-IT" altLang="it-IT" sz="1400" b="1" i="1" dirty="0" smtClean="0">
              <a:latin typeface="Viner Hand ITC" pitchFamily="66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800" b="1" i="1" dirty="0">
              <a:latin typeface="Viner Hand ITC" pitchFamily="66" charset="0"/>
              <a:cs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nasce nel 7° Circolo didattico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dirty="0">
                <a:latin typeface="Times New Roman" pitchFamily="18" charset="0"/>
                <a:cs typeface="Times New Roman" pitchFamily="18" charset="0"/>
              </a:rPr>
              <a:t> «G. CARDUCCI» </a:t>
            </a: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di Livorno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per avvicinare alla Storia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i ragazzi delle Primarie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mediante un approccio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di tipo scientifico,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ma nel contempo ludico e pratico,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partendo da ciò che più è vicino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alla loro sensibilità: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gioco, nuove tecnologie,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 espressione artistica e manuale.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Dal 2013/2014 apre al territorio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grazie al </a:t>
            </a:r>
            <a:r>
              <a:rPr lang="it-IT" altLang="it-IT" sz="1100" i="1" dirty="0" err="1">
                <a:latin typeface="Times New Roman" pitchFamily="18" charset="0"/>
                <a:cs typeface="Times New Roman" pitchFamily="18" charset="0"/>
              </a:rPr>
              <a:t>Cred</a:t>
            </a: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 che lo ha inserito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nella progettazione di Scuola-Città.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i="1" dirty="0">
                <a:latin typeface="Times New Roman" pitchFamily="18" charset="0"/>
                <a:cs typeface="Times New Roman" pitchFamily="18" charset="0"/>
              </a:rPr>
              <a:t>Antico Egitto è </a:t>
            </a: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una </a:t>
            </a:r>
            <a:r>
              <a:rPr lang="it-IT" altLang="it-IT" sz="1100" b="1" i="1" dirty="0">
                <a:latin typeface="Times New Roman" pitchFamily="18" charset="0"/>
                <a:cs typeface="Times New Roman" pitchFamily="18" charset="0"/>
              </a:rPr>
              <a:t>proposta</a:t>
            </a: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 didattica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i="1" dirty="0">
                <a:latin typeface="Times New Roman" pitchFamily="18" charset="0"/>
                <a:cs typeface="Times New Roman" pitchFamily="18" charset="0"/>
              </a:rPr>
              <a:t>unica in Toscana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 per l’esclusiva ambientazione: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i percorsi di studio iniziano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i="1" dirty="0"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1100" b="1" i="1" dirty="0"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1100" b="1" i="1" dirty="0">
                <a:latin typeface="Times New Roman" pitchFamily="18" charset="0"/>
                <a:cs typeface="Times New Roman" pitchFamily="18" charset="0"/>
              </a:rPr>
              <a:t>visita</a:t>
            </a: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 della </a:t>
            </a:r>
            <a:r>
              <a:rPr lang="it-IT" altLang="it-IT" sz="1100" b="1" i="1" dirty="0">
                <a:latin typeface="Times New Roman" pitchFamily="18" charset="0"/>
                <a:cs typeface="Times New Roman" pitchFamily="18" charset="0"/>
              </a:rPr>
              <a:t>tomba </a:t>
            </a: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it-IT" altLang="it-IT" sz="1100" i="1" dirty="0" err="1">
                <a:latin typeface="Times New Roman" pitchFamily="18" charset="0"/>
                <a:cs typeface="Times New Roman" pitchFamily="18" charset="0"/>
              </a:rPr>
              <a:t>Sethi</a:t>
            </a: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 I,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una struttura </a:t>
            </a:r>
            <a:r>
              <a:rPr lang="it-IT" altLang="it-IT" sz="1100" b="1" i="1" dirty="0">
                <a:latin typeface="Times New Roman" pitchFamily="18" charset="0"/>
                <a:cs typeface="Times New Roman" pitchFamily="18" charset="0"/>
              </a:rPr>
              <a:t>sotterranea</a:t>
            </a: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11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altLang="it-IT" sz="1100" b="1" i="1" dirty="0">
                <a:latin typeface="Times New Roman" pitchFamily="18" charset="0"/>
                <a:cs typeface="Times New Roman" pitchFamily="18" charset="0"/>
              </a:rPr>
              <a:t> 50 m</a:t>
            </a:r>
            <a:r>
              <a:rPr lang="it-IT" altLang="it-IT" sz="11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altLang="it-IT" sz="11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decorata</a:t>
            </a:r>
            <a:r>
              <a:rPr lang="it-IT" altLang="it-IT" sz="1100" b="1" i="1" dirty="0">
                <a:latin typeface="Times New Roman" pitchFamily="18" charset="0"/>
                <a:cs typeface="Times New Roman" pitchFamily="18" charset="0"/>
              </a:rPr>
              <a:t> con affreschi parietali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b="1" i="1" dirty="0">
                <a:latin typeface="Times New Roman" pitchFamily="18" charset="0"/>
                <a:cs typeface="Times New Roman" pitchFamily="18" charset="0"/>
              </a:rPr>
              <a:t>per più </a:t>
            </a:r>
            <a:r>
              <a:rPr lang="it-IT" altLang="it-IT" sz="1100" i="1" dirty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it-IT" altLang="it-IT" sz="1100" b="1" i="1" dirty="0">
                <a:latin typeface="Times New Roman" pitchFamily="18" charset="0"/>
                <a:cs typeface="Times New Roman" pitchFamily="18" charset="0"/>
              </a:rPr>
              <a:t>150 m</a:t>
            </a:r>
            <a:r>
              <a:rPr lang="it-IT" altLang="it-IT" sz="11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altLang="it-IT" sz="1100" b="1" i="1" dirty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Palatino Linotype" pitchFamily="18" charset="0"/>
              </a:rPr>
              <a:t>Il</a:t>
            </a:r>
            <a:r>
              <a:rPr lang="it-IT" altLang="it-IT" sz="1100" b="1" i="1" dirty="0">
                <a:latin typeface="Palatino Linotype" pitchFamily="18" charset="0"/>
              </a:rPr>
              <a:t> Lab</a:t>
            </a:r>
            <a:r>
              <a:rPr lang="it-IT" altLang="it-IT" sz="1100" i="1" dirty="0">
                <a:latin typeface="Palatino Linotype" pitchFamily="18" charset="0"/>
              </a:rPr>
              <a:t>, per la sua particolarità,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Palatino Linotype" pitchFamily="18" charset="0"/>
              </a:rPr>
              <a:t> è stato </a:t>
            </a:r>
            <a:r>
              <a:rPr lang="it-IT" altLang="it-IT" sz="1100" b="1" i="1" dirty="0">
                <a:latin typeface="Palatino Linotype" pitchFamily="18" charset="0"/>
              </a:rPr>
              <a:t>recensito </a:t>
            </a:r>
            <a:r>
              <a:rPr lang="it-IT" altLang="it-IT" sz="1100" i="1" dirty="0">
                <a:latin typeface="Palatino Linotype" pitchFamily="18" charset="0"/>
              </a:rPr>
              <a:t>nella </a:t>
            </a:r>
            <a:r>
              <a:rPr lang="it-IT" altLang="it-IT" sz="1100" b="1" i="1" dirty="0">
                <a:latin typeface="Palatino Linotype" pitchFamily="18" charset="0"/>
              </a:rPr>
              <a:t>rivista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100" i="1" dirty="0">
                <a:latin typeface="Palatino Linotype" pitchFamily="18" charset="0"/>
              </a:rPr>
              <a:t> </a:t>
            </a:r>
            <a:r>
              <a:rPr lang="it-IT" altLang="it-IT" sz="1100" b="1" i="1" dirty="0">
                <a:latin typeface="Palatino Linotype" pitchFamily="18" charset="0"/>
              </a:rPr>
              <a:t>Egittologia.net Magazine</a:t>
            </a:r>
            <a:r>
              <a:rPr lang="it-IT" altLang="it-IT" sz="1100" dirty="0">
                <a:solidFill>
                  <a:srgbClr val="FF0000"/>
                </a:solidFill>
                <a:latin typeface="Palatino Linotype" pitchFamily="18" charset="0"/>
              </a:rPr>
              <a:t> </a:t>
            </a:r>
            <a:r>
              <a:rPr lang="it-IT" altLang="it-IT" sz="1100" i="1" dirty="0">
                <a:latin typeface="Palatino Linotype" pitchFamily="18" charset="0"/>
              </a:rPr>
              <a:t>2012-201</a:t>
            </a:r>
            <a:r>
              <a:rPr lang="it-IT" altLang="it-IT" sz="800" i="1" dirty="0">
                <a:latin typeface="Palatino Linotype" pitchFamily="18" charset="0"/>
              </a:rPr>
              <a:t>3.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600" i="1" dirty="0">
                <a:latin typeface="Palatino Linotype" pitchFamily="18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50" i="1" dirty="0">
                <a:latin typeface="Palatino Linotype" pitchFamily="18" charset="0"/>
              </a:rPr>
              <a:t>Dott.ssa Camilla Pasqualini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900" dirty="0">
                <a:latin typeface="Palatino Linotype" pitchFamily="18" charset="0"/>
              </a:rPr>
              <a:t>Dirigente Scolastico del 7° Circolo</a:t>
            </a:r>
          </a:p>
        </p:txBody>
      </p:sp>
    </p:spTree>
    <p:extLst>
      <p:ext uri="{BB962C8B-B14F-4D97-AF65-F5344CB8AC3E}">
        <p14:creationId xmlns:p14="http://schemas.microsoft.com/office/powerpoint/2010/main" val="328084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>
        <p:sndAc>
          <p:endSnd/>
        </p:sndAc>
      </p:transition>
    </mc:Choice>
    <mc:Fallback xmlns="">
      <p:transition advClick="0" advTm="3000">
        <p:sndAc>
          <p:endSnd/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427</Words>
  <Application>Microsoft Office PowerPoint</Application>
  <PresentationFormat>Presentazione su schermo (4:3)</PresentationFormat>
  <Paragraphs>139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User</cp:lastModifiedBy>
  <cp:revision>6</cp:revision>
  <dcterms:created xsi:type="dcterms:W3CDTF">2014-11-25T21:01:57Z</dcterms:created>
  <dcterms:modified xsi:type="dcterms:W3CDTF">2014-11-30T09:14:15Z</dcterms:modified>
</cp:coreProperties>
</file>